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8" r:id="rId1"/>
  </p:sldMasterIdLst>
  <p:sldIdLst>
    <p:sldId id="256" r:id="rId2"/>
    <p:sldId id="257" r:id="rId3"/>
    <p:sldId id="258" r:id="rId4"/>
    <p:sldId id="262" r:id="rId5"/>
    <p:sldId id="261" r:id="rId6"/>
    <p:sldId id="259" r:id="rId7"/>
    <p:sldId id="260" r:id="rId8"/>
    <p:sldId id="266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2971E9-DBD3-49AA-BAC5-C0EBBFF9DE12}" v="918" dt="2024-02-24T13:28:03.608"/>
    <p1510:client id="{715B9E25-9FE9-4354-9BE1-02E7F6295F8D}" v="3" dt="2024-02-25T14:59:48.997"/>
    <p1510:client id="{BDCC4CF1-DFC3-41DB-9D13-A367367C5D46}" v="102" dt="2024-02-25T15:01:12.865"/>
    <p1510:client id="{E69DF294-A1B9-4CAB-B1BB-E224005EC631}" v="8" dt="2024-02-25T13:15:29.850"/>
    <p1510:client id="{F0412E6C-F5AD-41C3-A24A-39F8FEC5DCCA}" v="620" dt="2024-02-24T14:50:00.3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1A437BF-137C-4A17-9CFF-8B256D590905}" type="doc">
      <dgm:prSet loTypeId="urn:microsoft.com/office/officeart/2018/2/layout/IconCircleList" loCatId="icon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DF61521-21CF-42B5-8F4C-A7D37167A50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Aharoni"/>
            </a:rPr>
            <a:t>Color-based</a:t>
          </a:r>
          <a:r>
            <a:rPr lang="en-US"/>
            <a:t> image retrieval and the use of color histograms.</a:t>
          </a:r>
        </a:p>
      </dgm:t>
    </dgm:pt>
    <dgm:pt modelId="{750F63F7-43A6-4352-80E8-06E780E8E7E2}" type="parTrans" cxnId="{56DAA998-7A10-4357-A52C-B0CFA4D566BB}">
      <dgm:prSet/>
      <dgm:spPr/>
      <dgm:t>
        <a:bodyPr/>
        <a:lstStyle/>
        <a:p>
          <a:endParaRPr lang="en-US"/>
        </a:p>
      </dgm:t>
    </dgm:pt>
    <dgm:pt modelId="{A2216571-0314-40A5-BEF2-FE3C5FB0531E}" type="sibTrans" cxnId="{56DAA998-7A10-4357-A52C-B0CFA4D566BB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F97DC9C-7B23-4BF9-BA5C-2581DECC07F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Color based image retrieval is the most basic and most important method for CBIR. Color features are the most intuitive and most obvious image features</a:t>
          </a:r>
        </a:p>
      </dgm:t>
    </dgm:pt>
    <dgm:pt modelId="{77443958-4103-4FC3-B832-01E12FB1C7E8}" type="parTrans" cxnId="{F27E090E-620F-4865-9EF3-63E838B2C694}">
      <dgm:prSet/>
      <dgm:spPr/>
      <dgm:t>
        <a:bodyPr/>
        <a:lstStyle/>
        <a:p>
          <a:endParaRPr lang="en-US"/>
        </a:p>
      </dgm:t>
    </dgm:pt>
    <dgm:pt modelId="{40D5C91F-0E39-4D30-A444-305CED78C31C}" type="sibTrans" cxnId="{F27E090E-620F-4865-9EF3-63E838B2C694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47DB2254-C82E-4AE4-A70A-1FDF670AD6B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color space needs to be divided into several small ranges in order to calculate the color histogram. Each interval is regarded as a bin. Thus, the color is quantized. </a:t>
          </a:r>
        </a:p>
      </dgm:t>
    </dgm:pt>
    <dgm:pt modelId="{5A87B24A-8726-4DA2-8B12-BBC68FE58772}" type="parTrans" cxnId="{AF6884E5-FE00-4530-A718-7D63903EC275}">
      <dgm:prSet/>
      <dgm:spPr/>
      <dgm:t>
        <a:bodyPr/>
        <a:lstStyle/>
        <a:p>
          <a:endParaRPr lang="en-US"/>
        </a:p>
      </dgm:t>
    </dgm:pt>
    <dgm:pt modelId="{0821D321-230F-401B-A185-046EE0533471}" type="sibTrans" cxnId="{AF6884E5-FE00-4530-A718-7D63903EC275}">
      <dgm:prSet/>
      <dgm:spPr/>
      <dgm:t>
        <a:bodyPr/>
        <a:lstStyle/>
        <a:p>
          <a:endParaRPr lang="en-US"/>
        </a:p>
      </dgm:t>
    </dgm:pt>
    <dgm:pt modelId="{E4281125-709B-445F-A34D-159F3D7128EB}" type="pres">
      <dgm:prSet presAssocID="{71A437BF-137C-4A17-9CFF-8B256D590905}" presName="root" presStyleCnt="0">
        <dgm:presLayoutVars>
          <dgm:dir/>
          <dgm:resizeHandles val="exact"/>
        </dgm:presLayoutVars>
      </dgm:prSet>
      <dgm:spPr/>
    </dgm:pt>
    <dgm:pt modelId="{5C01BA77-8732-410A-9403-B6748BD73452}" type="pres">
      <dgm:prSet presAssocID="{71A437BF-137C-4A17-9CFF-8B256D590905}" presName="container" presStyleCnt="0">
        <dgm:presLayoutVars>
          <dgm:dir/>
          <dgm:resizeHandles val="exact"/>
        </dgm:presLayoutVars>
      </dgm:prSet>
      <dgm:spPr/>
    </dgm:pt>
    <dgm:pt modelId="{412B6A43-75BF-4146-BFDF-E8DD52FB4F1F}" type="pres">
      <dgm:prSet presAssocID="{BDF61521-21CF-42B5-8F4C-A7D37167A502}" presName="compNode" presStyleCnt="0"/>
      <dgm:spPr/>
    </dgm:pt>
    <dgm:pt modelId="{A8947B3D-051D-4064-A7E2-22AA6FBAE623}" type="pres">
      <dgm:prSet presAssocID="{BDF61521-21CF-42B5-8F4C-A7D37167A502}" presName="iconBgRect" presStyleLbl="bgShp" presStyleIdx="0" presStyleCnt="3"/>
      <dgm:spPr/>
    </dgm:pt>
    <dgm:pt modelId="{82FB4496-E127-462C-9A7C-A35FF69AEFB5}" type="pres">
      <dgm:prSet presAssocID="{BDF61521-21CF-42B5-8F4C-A7D37167A50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r"/>
        </a:ext>
      </dgm:extLst>
    </dgm:pt>
    <dgm:pt modelId="{FD5C23AB-03D2-4510-B839-4CFECFF001DE}" type="pres">
      <dgm:prSet presAssocID="{BDF61521-21CF-42B5-8F4C-A7D37167A502}" presName="spaceRect" presStyleCnt="0"/>
      <dgm:spPr/>
    </dgm:pt>
    <dgm:pt modelId="{2690C150-516C-4460-9EAC-11A32F0FB8D3}" type="pres">
      <dgm:prSet presAssocID="{BDF61521-21CF-42B5-8F4C-A7D37167A502}" presName="textRect" presStyleLbl="revTx" presStyleIdx="0" presStyleCnt="3">
        <dgm:presLayoutVars>
          <dgm:chMax val="1"/>
          <dgm:chPref val="1"/>
        </dgm:presLayoutVars>
      </dgm:prSet>
      <dgm:spPr/>
    </dgm:pt>
    <dgm:pt modelId="{F20E9007-3657-4D7A-AB03-D94E16F25A69}" type="pres">
      <dgm:prSet presAssocID="{A2216571-0314-40A5-BEF2-FE3C5FB0531E}" presName="sibTrans" presStyleLbl="sibTrans2D1" presStyleIdx="0" presStyleCnt="0"/>
      <dgm:spPr/>
    </dgm:pt>
    <dgm:pt modelId="{DA1A1907-9208-4813-9995-8D6ABF370AD2}" type="pres">
      <dgm:prSet presAssocID="{CF97DC9C-7B23-4BF9-BA5C-2581DECC07F1}" presName="compNode" presStyleCnt="0"/>
      <dgm:spPr/>
    </dgm:pt>
    <dgm:pt modelId="{FC149ADA-2D47-4596-8F30-7E5A70E23994}" type="pres">
      <dgm:prSet presAssocID="{CF97DC9C-7B23-4BF9-BA5C-2581DECC07F1}" presName="iconBgRect" presStyleLbl="bgShp" presStyleIdx="1" presStyleCnt="3"/>
      <dgm:spPr/>
    </dgm:pt>
    <dgm:pt modelId="{F4B78F1F-C5C2-453C-AAF7-C6F160EC89DC}" type="pres">
      <dgm:prSet presAssocID="{CF97DC9C-7B23-4BF9-BA5C-2581DECC07F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mage"/>
        </a:ext>
      </dgm:extLst>
    </dgm:pt>
    <dgm:pt modelId="{34298680-8344-4D09-8009-E9C8C61DE41D}" type="pres">
      <dgm:prSet presAssocID="{CF97DC9C-7B23-4BF9-BA5C-2581DECC07F1}" presName="spaceRect" presStyleCnt="0"/>
      <dgm:spPr/>
    </dgm:pt>
    <dgm:pt modelId="{C945C4C8-46E5-43F6-AD3E-562688384EC9}" type="pres">
      <dgm:prSet presAssocID="{CF97DC9C-7B23-4BF9-BA5C-2581DECC07F1}" presName="textRect" presStyleLbl="revTx" presStyleIdx="1" presStyleCnt="3">
        <dgm:presLayoutVars>
          <dgm:chMax val="1"/>
          <dgm:chPref val="1"/>
        </dgm:presLayoutVars>
      </dgm:prSet>
      <dgm:spPr/>
    </dgm:pt>
    <dgm:pt modelId="{A0281294-9CA8-4121-8C38-0B563648A0E3}" type="pres">
      <dgm:prSet presAssocID="{40D5C91F-0E39-4D30-A444-305CED78C31C}" presName="sibTrans" presStyleLbl="sibTrans2D1" presStyleIdx="0" presStyleCnt="0"/>
      <dgm:spPr/>
    </dgm:pt>
    <dgm:pt modelId="{73E175C2-7B58-4C01-BECC-548871143BCA}" type="pres">
      <dgm:prSet presAssocID="{47DB2254-C82E-4AE4-A70A-1FDF670AD6B1}" presName="compNode" presStyleCnt="0"/>
      <dgm:spPr/>
    </dgm:pt>
    <dgm:pt modelId="{17CBBEAF-7CD5-44C2-8AE4-C61DB3FA29A5}" type="pres">
      <dgm:prSet presAssocID="{47DB2254-C82E-4AE4-A70A-1FDF670AD6B1}" presName="iconBgRect" presStyleLbl="bgShp" presStyleIdx="2" presStyleCnt="3"/>
      <dgm:spPr/>
    </dgm:pt>
    <dgm:pt modelId="{1708AC0B-28D0-4DFD-8A11-D328784BCDEF}" type="pres">
      <dgm:prSet presAssocID="{47DB2254-C82E-4AE4-A70A-1FDF670AD6B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180FC872-B225-43BD-B4FD-CD5ED9A13CB5}" type="pres">
      <dgm:prSet presAssocID="{47DB2254-C82E-4AE4-A70A-1FDF670AD6B1}" presName="spaceRect" presStyleCnt="0"/>
      <dgm:spPr/>
    </dgm:pt>
    <dgm:pt modelId="{93B1829B-4732-43A7-A430-889E8CF66E66}" type="pres">
      <dgm:prSet presAssocID="{47DB2254-C82E-4AE4-A70A-1FDF670AD6B1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BE6630B-3AE0-4DFC-BFF6-F87AF6145560}" type="presOf" srcId="{CF97DC9C-7B23-4BF9-BA5C-2581DECC07F1}" destId="{C945C4C8-46E5-43F6-AD3E-562688384EC9}" srcOrd="0" destOrd="0" presId="urn:microsoft.com/office/officeart/2018/2/layout/IconCircleList"/>
    <dgm:cxn modelId="{F27E090E-620F-4865-9EF3-63E838B2C694}" srcId="{71A437BF-137C-4A17-9CFF-8B256D590905}" destId="{CF97DC9C-7B23-4BF9-BA5C-2581DECC07F1}" srcOrd="1" destOrd="0" parTransId="{77443958-4103-4FC3-B832-01E12FB1C7E8}" sibTransId="{40D5C91F-0E39-4D30-A444-305CED78C31C}"/>
    <dgm:cxn modelId="{4BC31B17-779B-4AA0-8D18-4930392F8EE4}" type="presOf" srcId="{A2216571-0314-40A5-BEF2-FE3C5FB0531E}" destId="{F20E9007-3657-4D7A-AB03-D94E16F25A69}" srcOrd="0" destOrd="0" presId="urn:microsoft.com/office/officeart/2018/2/layout/IconCircleList"/>
    <dgm:cxn modelId="{79399A26-A8C6-458C-BAA1-A4503A9166B9}" type="presOf" srcId="{71A437BF-137C-4A17-9CFF-8B256D590905}" destId="{E4281125-709B-445F-A34D-159F3D7128EB}" srcOrd="0" destOrd="0" presId="urn:microsoft.com/office/officeart/2018/2/layout/IconCircleList"/>
    <dgm:cxn modelId="{70855573-FB7B-4984-BDCC-4F300579BB36}" type="presOf" srcId="{BDF61521-21CF-42B5-8F4C-A7D37167A502}" destId="{2690C150-516C-4460-9EAC-11A32F0FB8D3}" srcOrd="0" destOrd="0" presId="urn:microsoft.com/office/officeart/2018/2/layout/IconCircleList"/>
    <dgm:cxn modelId="{56DAA998-7A10-4357-A52C-B0CFA4D566BB}" srcId="{71A437BF-137C-4A17-9CFF-8B256D590905}" destId="{BDF61521-21CF-42B5-8F4C-A7D37167A502}" srcOrd="0" destOrd="0" parTransId="{750F63F7-43A6-4352-80E8-06E780E8E7E2}" sibTransId="{A2216571-0314-40A5-BEF2-FE3C5FB0531E}"/>
    <dgm:cxn modelId="{89AD6CA6-EBB9-421F-9ABE-259F7EA9758F}" type="presOf" srcId="{47DB2254-C82E-4AE4-A70A-1FDF670AD6B1}" destId="{93B1829B-4732-43A7-A430-889E8CF66E66}" srcOrd="0" destOrd="0" presId="urn:microsoft.com/office/officeart/2018/2/layout/IconCircleList"/>
    <dgm:cxn modelId="{08533FDC-878A-4185-9243-5B6560F2C9FC}" type="presOf" srcId="{40D5C91F-0E39-4D30-A444-305CED78C31C}" destId="{A0281294-9CA8-4121-8C38-0B563648A0E3}" srcOrd="0" destOrd="0" presId="urn:microsoft.com/office/officeart/2018/2/layout/IconCircleList"/>
    <dgm:cxn modelId="{AF6884E5-FE00-4530-A718-7D63903EC275}" srcId="{71A437BF-137C-4A17-9CFF-8B256D590905}" destId="{47DB2254-C82E-4AE4-A70A-1FDF670AD6B1}" srcOrd="2" destOrd="0" parTransId="{5A87B24A-8726-4DA2-8B12-BBC68FE58772}" sibTransId="{0821D321-230F-401B-A185-046EE0533471}"/>
    <dgm:cxn modelId="{D59356FD-2773-4710-86DE-AEA31E62AD8A}" type="presParOf" srcId="{E4281125-709B-445F-A34D-159F3D7128EB}" destId="{5C01BA77-8732-410A-9403-B6748BD73452}" srcOrd="0" destOrd="0" presId="urn:microsoft.com/office/officeart/2018/2/layout/IconCircleList"/>
    <dgm:cxn modelId="{FE2A9882-FC22-4D09-9259-5FE4C33BBBC7}" type="presParOf" srcId="{5C01BA77-8732-410A-9403-B6748BD73452}" destId="{412B6A43-75BF-4146-BFDF-E8DD52FB4F1F}" srcOrd="0" destOrd="0" presId="urn:microsoft.com/office/officeart/2018/2/layout/IconCircleList"/>
    <dgm:cxn modelId="{BA1BB435-E015-48A7-BF8A-9F48FBD08CD3}" type="presParOf" srcId="{412B6A43-75BF-4146-BFDF-E8DD52FB4F1F}" destId="{A8947B3D-051D-4064-A7E2-22AA6FBAE623}" srcOrd="0" destOrd="0" presId="urn:microsoft.com/office/officeart/2018/2/layout/IconCircleList"/>
    <dgm:cxn modelId="{8D56DD4A-139C-42CF-975C-CBD9ADCC1825}" type="presParOf" srcId="{412B6A43-75BF-4146-BFDF-E8DD52FB4F1F}" destId="{82FB4496-E127-462C-9A7C-A35FF69AEFB5}" srcOrd="1" destOrd="0" presId="urn:microsoft.com/office/officeart/2018/2/layout/IconCircleList"/>
    <dgm:cxn modelId="{551B1A09-6255-457E-A3F4-918F72352859}" type="presParOf" srcId="{412B6A43-75BF-4146-BFDF-E8DD52FB4F1F}" destId="{FD5C23AB-03D2-4510-B839-4CFECFF001DE}" srcOrd="2" destOrd="0" presId="urn:microsoft.com/office/officeart/2018/2/layout/IconCircleList"/>
    <dgm:cxn modelId="{EC194B27-094D-445C-9D77-5D2EFF55251F}" type="presParOf" srcId="{412B6A43-75BF-4146-BFDF-E8DD52FB4F1F}" destId="{2690C150-516C-4460-9EAC-11A32F0FB8D3}" srcOrd="3" destOrd="0" presId="urn:microsoft.com/office/officeart/2018/2/layout/IconCircleList"/>
    <dgm:cxn modelId="{FA0FFDE8-6DEA-440E-9EE9-896EED70E823}" type="presParOf" srcId="{5C01BA77-8732-410A-9403-B6748BD73452}" destId="{F20E9007-3657-4D7A-AB03-D94E16F25A69}" srcOrd="1" destOrd="0" presId="urn:microsoft.com/office/officeart/2018/2/layout/IconCircleList"/>
    <dgm:cxn modelId="{2D2963E4-FD9D-48DF-9DF4-62A2F2B6A855}" type="presParOf" srcId="{5C01BA77-8732-410A-9403-B6748BD73452}" destId="{DA1A1907-9208-4813-9995-8D6ABF370AD2}" srcOrd="2" destOrd="0" presId="urn:microsoft.com/office/officeart/2018/2/layout/IconCircleList"/>
    <dgm:cxn modelId="{0999FEA5-EEDE-4150-992D-A520DE726F8F}" type="presParOf" srcId="{DA1A1907-9208-4813-9995-8D6ABF370AD2}" destId="{FC149ADA-2D47-4596-8F30-7E5A70E23994}" srcOrd="0" destOrd="0" presId="urn:microsoft.com/office/officeart/2018/2/layout/IconCircleList"/>
    <dgm:cxn modelId="{17A9C0F7-4E50-43C0-85D6-5389F0800265}" type="presParOf" srcId="{DA1A1907-9208-4813-9995-8D6ABF370AD2}" destId="{F4B78F1F-C5C2-453C-AAF7-C6F160EC89DC}" srcOrd="1" destOrd="0" presId="urn:microsoft.com/office/officeart/2018/2/layout/IconCircleList"/>
    <dgm:cxn modelId="{AA978F7B-BD04-4529-9962-447C1B16B680}" type="presParOf" srcId="{DA1A1907-9208-4813-9995-8D6ABF370AD2}" destId="{34298680-8344-4D09-8009-E9C8C61DE41D}" srcOrd="2" destOrd="0" presId="urn:microsoft.com/office/officeart/2018/2/layout/IconCircleList"/>
    <dgm:cxn modelId="{1976C540-2C1A-4F96-BC94-5E079F343D10}" type="presParOf" srcId="{DA1A1907-9208-4813-9995-8D6ABF370AD2}" destId="{C945C4C8-46E5-43F6-AD3E-562688384EC9}" srcOrd="3" destOrd="0" presId="urn:microsoft.com/office/officeart/2018/2/layout/IconCircleList"/>
    <dgm:cxn modelId="{2922D91A-639A-4A23-8E0E-02E5F20891A9}" type="presParOf" srcId="{5C01BA77-8732-410A-9403-B6748BD73452}" destId="{A0281294-9CA8-4121-8C38-0B563648A0E3}" srcOrd="3" destOrd="0" presId="urn:microsoft.com/office/officeart/2018/2/layout/IconCircleList"/>
    <dgm:cxn modelId="{3764789E-260B-4407-B857-5392B8BFDD54}" type="presParOf" srcId="{5C01BA77-8732-410A-9403-B6748BD73452}" destId="{73E175C2-7B58-4C01-BECC-548871143BCA}" srcOrd="4" destOrd="0" presId="urn:microsoft.com/office/officeart/2018/2/layout/IconCircleList"/>
    <dgm:cxn modelId="{38653120-4746-4C1C-8DA6-82F9A0B0A07D}" type="presParOf" srcId="{73E175C2-7B58-4C01-BECC-548871143BCA}" destId="{17CBBEAF-7CD5-44C2-8AE4-C61DB3FA29A5}" srcOrd="0" destOrd="0" presId="urn:microsoft.com/office/officeart/2018/2/layout/IconCircleList"/>
    <dgm:cxn modelId="{566BAC69-5E01-4100-A303-6C7653ED22DC}" type="presParOf" srcId="{73E175C2-7B58-4C01-BECC-548871143BCA}" destId="{1708AC0B-28D0-4DFD-8A11-D328784BCDEF}" srcOrd="1" destOrd="0" presId="urn:microsoft.com/office/officeart/2018/2/layout/IconCircleList"/>
    <dgm:cxn modelId="{88555566-67F3-4C8B-ADA0-6DDB06F2574C}" type="presParOf" srcId="{73E175C2-7B58-4C01-BECC-548871143BCA}" destId="{180FC872-B225-43BD-B4FD-CD5ED9A13CB5}" srcOrd="2" destOrd="0" presId="urn:microsoft.com/office/officeart/2018/2/layout/IconCircleList"/>
    <dgm:cxn modelId="{5DF6D712-FD2C-44B7-9840-DCA37BDFD6D5}" type="presParOf" srcId="{73E175C2-7B58-4C01-BECC-548871143BCA}" destId="{93B1829B-4732-43A7-A430-889E8CF66E66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947B3D-051D-4064-A7E2-22AA6FBAE623}">
      <dsp:nvSpPr>
        <dsp:cNvPr id="0" name=""/>
        <dsp:cNvSpPr/>
      </dsp:nvSpPr>
      <dsp:spPr>
        <a:xfrm>
          <a:off x="926006" y="650542"/>
          <a:ext cx="751023" cy="751023"/>
        </a:xfrm>
        <a:prstGeom prst="ellipse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FB4496-E127-462C-9A7C-A35FF69AEFB5}">
      <dsp:nvSpPr>
        <dsp:cNvPr id="0" name=""/>
        <dsp:cNvSpPr/>
      </dsp:nvSpPr>
      <dsp:spPr>
        <a:xfrm>
          <a:off x="1083721" y="808257"/>
          <a:ext cx="435593" cy="43559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90C150-516C-4460-9EAC-11A32F0FB8D3}">
      <dsp:nvSpPr>
        <dsp:cNvPr id="0" name=""/>
        <dsp:cNvSpPr/>
      </dsp:nvSpPr>
      <dsp:spPr>
        <a:xfrm>
          <a:off x="1837963" y="650542"/>
          <a:ext cx="1770268" cy="7510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Aharoni"/>
            </a:rPr>
            <a:t>Color-based</a:t>
          </a:r>
          <a:r>
            <a:rPr lang="en-US" sz="1100" kern="1200"/>
            <a:t> image retrieval and the use of color histograms.</a:t>
          </a:r>
        </a:p>
      </dsp:txBody>
      <dsp:txXfrm>
        <a:off x="1837963" y="650542"/>
        <a:ext cx="1770268" cy="751023"/>
      </dsp:txXfrm>
    </dsp:sp>
    <dsp:sp modelId="{FC149ADA-2D47-4596-8F30-7E5A70E23994}">
      <dsp:nvSpPr>
        <dsp:cNvPr id="0" name=""/>
        <dsp:cNvSpPr/>
      </dsp:nvSpPr>
      <dsp:spPr>
        <a:xfrm>
          <a:off x="3916687" y="650542"/>
          <a:ext cx="751023" cy="751023"/>
        </a:xfrm>
        <a:prstGeom prst="ellipse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B78F1F-C5C2-453C-AAF7-C6F160EC89DC}">
      <dsp:nvSpPr>
        <dsp:cNvPr id="0" name=""/>
        <dsp:cNvSpPr/>
      </dsp:nvSpPr>
      <dsp:spPr>
        <a:xfrm>
          <a:off x="4074402" y="808257"/>
          <a:ext cx="435593" cy="43559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45C4C8-46E5-43F6-AD3E-562688384EC9}">
      <dsp:nvSpPr>
        <dsp:cNvPr id="0" name=""/>
        <dsp:cNvSpPr/>
      </dsp:nvSpPr>
      <dsp:spPr>
        <a:xfrm>
          <a:off x="4828644" y="650542"/>
          <a:ext cx="1770268" cy="7510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Color based image retrieval is the most basic and most important method for CBIR. Color features are the most intuitive and most obvious image features</a:t>
          </a:r>
        </a:p>
      </dsp:txBody>
      <dsp:txXfrm>
        <a:off x="4828644" y="650542"/>
        <a:ext cx="1770268" cy="751023"/>
      </dsp:txXfrm>
    </dsp:sp>
    <dsp:sp modelId="{17CBBEAF-7CD5-44C2-8AE4-C61DB3FA29A5}">
      <dsp:nvSpPr>
        <dsp:cNvPr id="0" name=""/>
        <dsp:cNvSpPr/>
      </dsp:nvSpPr>
      <dsp:spPr>
        <a:xfrm>
          <a:off x="6907368" y="650542"/>
          <a:ext cx="751023" cy="751023"/>
        </a:xfrm>
        <a:prstGeom prst="ellipse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08AC0B-28D0-4DFD-8A11-D328784BCDEF}">
      <dsp:nvSpPr>
        <dsp:cNvPr id="0" name=""/>
        <dsp:cNvSpPr/>
      </dsp:nvSpPr>
      <dsp:spPr>
        <a:xfrm>
          <a:off x="7065083" y="808257"/>
          <a:ext cx="435593" cy="43559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B1829B-4732-43A7-A430-889E8CF66E66}">
      <dsp:nvSpPr>
        <dsp:cNvPr id="0" name=""/>
        <dsp:cNvSpPr/>
      </dsp:nvSpPr>
      <dsp:spPr>
        <a:xfrm>
          <a:off x="7819324" y="650542"/>
          <a:ext cx="1770268" cy="7510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The color space needs to be divided into several small ranges in order to calculate the color histogram. Each interval is regarded as a bin. Thus, the color is quantized. </a:t>
          </a:r>
        </a:p>
      </dsp:txBody>
      <dsp:txXfrm>
        <a:off x="7819324" y="650542"/>
        <a:ext cx="1770268" cy="7510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1E8A1-6DA8-4496-BCE8-03ED561CC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760"/>
            <a:ext cx="10515600" cy="2890202"/>
          </a:xfrm>
        </p:spPr>
        <p:txBody>
          <a:bodyPr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B24CCC-3D44-4BB5-AA35-A21607EF69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506150"/>
            <a:ext cx="10515600" cy="248348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F80F6-1855-44E9-BA95-5E00A06E7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D7FFD-570A-4968-B943-AF87BB679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CE6A8-0665-4714-B241-6AFBA8C6F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792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926EC-DC54-4882-9D58-F201EA25C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804E7C-4CBA-49AF-B24C-1A1FF51C2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3C727-C0C7-4BBA-9CF5-6C1FAC76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03986-C5B4-4956-AC6F-4F36186B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5F941-E847-4C51-97D6-21066B26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13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338D2-D9EE-4B67-97C1-08ABD5745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53848" y="365125"/>
            <a:ext cx="3999952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B1422-6C1E-4422-80E8-34B0092FB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626546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8B53C-3084-4BC0-A80E-DB41C04C6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6BFDE-DC70-4A6E-90B8-337FC472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3578F-39AE-4F6F-9614-32EF672E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161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2A8A8-ECDA-4018-ABB4-CC22892B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0AE7C-51AF-4F0E-B5A3-8C7E1026C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28C09-A717-49AB-B60E-433BC4692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1A47A-6E5A-4754-8B43-9CE556160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CA1EB-7AC7-4F86-90C0-AA980D887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963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95957-C46F-4F17-BC8C-6507E676E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65760"/>
            <a:ext cx="10515600" cy="38278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9661B-6633-4C8B-8B9C-E514DF851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43817"/>
            <a:ext cx="10515600" cy="16458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274BF-C1CD-4709-B0A0-E9407DBEA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ADB94-0A5B-4B56-B0B1-1FF5580A4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A668A-35AE-4CDF-AC4C-2BEEA9EE8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198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F1FD-0E96-4963-9F09-92861572B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E5F0-B650-4AFF-B90E-23B378684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40876"/>
            <a:ext cx="5181600" cy="42360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1747B-302D-476E-8F4F-E4B114C66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40876"/>
            <a:ext cx="5181600" cy="42360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0577D-22F7-4958-BB3D-6C9265EA1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C5B46-A8FB-4683-9618-3F6E07383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887BD-93E9-4181-9D7F-940C3E17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935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63D79-FA27-4567-9032-AF722733E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7C1BF-703F-4992-BB0C-EB1E579C7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51823"/>
            <a:ext cx="5157787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2FCE1-6DC0-43B5-8016-89FD4AF5A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54741"/>
            <a:ext cx="5157787" cy="32349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2FED7A-67D0-43CC-889A-25F884964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51823"/>
            <a:ext cx="5183188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1C176-48F2-44EC-B3A2-A144403D5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54741"/>
            <a:ext cx="5183188" cy="32349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9187B8-AC48-4FE7-8658-8A31E373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CAB465-E22E-45DC-89C9-406121BCE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F9D1CF-F964-4405-8677-5F9E2A028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040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A3453-DD0F-41C0-8F4A-5DC343F5E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4E6313-506F-4456-B3D9-D9655538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26068-7707-41EC-93EF-A24CAF8FF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9C8A3C-8C01-4039-B47B-57D84975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887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892633-8C77-419D-B24D-2B3D44DB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149D59-0A88-4A14-A740-4CCD9B526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A3DEF9-802F-444E-92D2-397862EE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253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23C20-3881-4F15-94F7-9D7B9F9E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8F40F-6C2A-48EC-8F16-DA179A1DA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4638" y="457201"/>
            <a:ext cx="5800749" cy="54038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736B7E-D33D-48C7-97AC-5C0D9874F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57600"/>
            <a:ext cx="4343400" cy="2211387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49BC5-FF58-463A-B4FA-F0F912F12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072D7-4A2A-407F-A084-6AE8DD00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4C41C-C368-475C-BDC1-DC5B29C78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243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F67B0-865B-44ED-9DFE-36C73B0C8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3C5CF7-138A-437C-9E0A-FF41799703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61462" y="457201"/>
            <a:ext cx="5793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117822-7770-4117-96A2-8D2FF0A01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64424"/>
            <a:ext cx="4343400" cy="2204564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95030-39C7-4814-A766-1A3E094EB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F02CD-DC87-47B6-96C4-F6470B1D8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FF531-02C2-4C1D-A692-704037806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606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6818BD-D734-48A1-8CC0-609D11E5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9D215A-D2A1-4903-A905-F8B06EF41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0875"/>
            <a:ext cx="10515600" cy="423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2B88A-7A1D-4AA1-8536-28DC13DBA5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766A6-3C10-4AB8-86A1-BB1F0CDA7EFE}" type="datetimeFigureOut">
              <a:rPr lang="en-US" smtClean="0"/>
              <a:pPr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FE925-0C4B-4BAE-9799-3A9D46D92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DAD54-E5C5-4D48-8592-BB22F0A85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60201-1C40-4B39-813D-5CD9493BAEED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257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1" r:id="rId6"/>
    <p:sldLayoutId id="2147483737" r:id="rId7"/>
    <p:sldLayoutId id="2147483738" r:id="rId8"/>
    <p:sldLayoutId id="2147483739" r:id="rId9"/>
    <p:sldLayoutId id="2147483740" r:id="rId10"/>
    <p:sldLayoutId id="214748374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5400" kern="1200" smtClean="0">
          <a:gradFill>
            <a:gsLst>
              <a:gs pos="100000">
                <a:schemeClr val="tx2"/>
              </a:gs>
              <a:gs pos="0">
                <a:schemeClr val="accent1"/>
              </a:gs>
            </a:gsLst>
            <a:lin ang="0" scaled="1"/>
          </a:gradFill>
          <a:latin typeface="Aharoni" panose="02010803020104030203" pitchFamily="2" charset="-79"/>
          <a:ea typeface="+mn-ea"/>
          <a:cs typeface="Angsana New" panose="02020603050405020304" pitchFamily="18" charset="-34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aetanoSaviano/Non-TextualDataExtractor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6" name="Rectangle 175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365760"/>
            <a:ext cx="10515600" cy="2890202"/>
          </a:xfrm>
        </p:spPr>
        <p:txBody>
          <a:bodyPr>
            <a:normAutofit/>
          </a:bodyPr>
          <a:lstStyle/>
          <a:p>
            <a:r>
              <a:rPr lang="en-US" sz="8000">
                <a:latin typeface="Aharoni"/>
                <a:cs typeface="Angsana New"/>
              </a:rPr>
              <a:t>Implementation of a 'toy'-CBIR</a:t>
            </a:r>
            <a:endParaRPr lang="en-US" sz="80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3506150"/>
            <a:ext cx="10515600" cy="248348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>
                <a:ea typeface="+mn-lt"/>
                <a:cs typeface="+mn-lt"/>
              </a:rPr>
              <a:t>Non-Textual Data Extraction Assignment - Implementation of a 'Toy' CBIR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0D0D0D"/>
                </a:solidFill>
                <a:ea typeface="+mn-lt"/>
                <a:cs typeface="+mn-lt"/>
              </a:rPr>
              <a:t>Group Members: Della Valle Francesco, Gonzalez-Almansa Laredo Carlos, Saviano Gaetano, Jain Arth Amit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0D0D0D"/>
                </a:solidFill>
                <a:ea typeface="+mn-lt"/>
                <a:cs typeface="+mn-lt"/>
              </a:rPr>
              <a:t>Course: Information Retrieval, Extraction and Integration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0D0D0D"/>
                </a:solidFill>
                <a:ea typeface="+mn-lt"/>
                <a:cs typeface="+mn-lt"/>
              </a:rPr>
              <a:t>Date: February 2024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839C7-FA33-FB6F-675E-BA202FB0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haroni"/>
                <a:cs typeface="Angsana New"/>
              </a:rPr>
              <a:t>Future Direction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3E56D-1126-9DC8-9DBE-CDC20499B4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b="1">
                <a:latin typeface="Arial"/>
                <a:cs typeface="Arial"/>
              </a:rPr>
              <a:t>Integration of Deep Learning Techniques</a:t>
            </a:r>
          </a:p>
          <a:p>
            <a:pPr marL="0" indent="0">
              <a:buNone/>
            </a:pPr>
            <a:r>
              <a:rPr lang="en-US">
                <a:latin typeface="Arial"/>
                <a:cs typeface="Arial"/>
              </a:rPr>
              <a:t>Incorporating deep learning techniques, such as convolutional neural networks (CNNs), could significantly enhance the performance and robustness of the CBIR system.</a:t>
            </a:r>
            <a:endParaRPr lang="en-US" b="1">
              <a:latin typeface="Arial"/>
              <a:cs typeface="Arial"/>
            </a:endParaRPr>
          </a:p>
          <a:p>
            <a:endParaRPr lang="en-US" sz="1800">
              <a:latin typeface="Arial"/>
              <a:cs typeface="Arial"/>
            </a:endParaRPr>
          </a:p>
          <a:p>
            <a:r>
              <a:rPr lang="en-US" sz="2400" b="1">
                <a:latin typeface="Arial"/>
                <a:cs typeface="Arial"/>
              </a:rPr>
              <a:t>Multimodal Fusion:</a:t>
            </a:r>
          </a:p>
          <a:p>
            <a:pPr marL="0" indent="0">
              <a:buNone/>
            </a:pPr>
            <a:r>
              <a:rPr lang="en-US">
                <a:latin typeface="Arial"/>
                <a:cs typeface="Arial"/>
              </a:rPr>
              <a:t>Exploring multimodal fusion approaches to integrate information from multiple modalities, such as text, audio, and video, could further enrich the CBIR system's capabilities.</a:t>
            </a:r>
            <a:br>
              <a:rPr lang="en-US"/>
            </a:br>
            <a:endParaRPr lang="en-US"/>
          </a:p>
          <a:p>
            <a:endParaRPr lang="en-US" b="1">
              <a:latin typeface="Arial"/>
              <a:cs typeface="Arial"/>
            </a:endParaRPr>
          </a:p>
          <a:p>
            <a:endParaRPr lang="en-US" b="1">
              <a:latin typeface="Arial"/>
              <a:cs typeface="Arial"/>
            </a:endParaRPr>
          </a:p>
          <a:p>
            <a:endParaRPr lang="en-US" b="1">
              <a:latin typeface="Arial"/>
              <a:cs typeface="Arial"/>
            </a:endParaRPr>
          </a:p>
          <a:p>
            <a:endParaRPr lang="en-US" b="1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68235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53F6D-F263-BDD9-28BF-562CACF7E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6669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8000">
                <a:latin typeface="Aharoni"/>
                <a:cs typeface="Angsana New"/>
              </a:rPr>
              <a:t>Thank You</a:t>
            </a:r>
            <a:endParaRPr lang="en-US" sz="8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D951-17ED-ACC3-00B0-50A333FFA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ctr"/>
            <a:endParaRPr lang="en-US" sz="3200"/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111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A2BF4-CB81-0CD9-C8F4-0DDA1E371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haroni"/>
                <a:cs typeface="Angsana New"/>
              </a:rPr>
              <a:t>Introduction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F260E-6D9C-F526-CD62-B947D8A261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40875"/>
            <a:ext cx="10515600" cy="4561057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>
                <a:solidFill>
                  <a:srgbClr val="0D0D0D"/>
                </a:solidFill>
                <a:ea typeface="+mn-lt"/>
                <a:cs typeface="+mn-lt"/>
              </a:rPr>
              <a:t>Create of a Content-Based Image Retrieval (CBIR) system enabling users to search for images based on their visual features rather than relying solely on textual annotations.</a:t>
            </a:r>
            <a:endParaRPr lang="en-US" sz="2400"/>
          </a:p>
          <a:p>
            <a:pPr marL="0" indent="0">
              <a:buNone/>
            </a:pPr>
            <a:endParaRPr lang="en-US" sz="2400">
              <a:solidFill>
                <a:srgbClr val="0D0D0D"/>
              </a:solidFill>
              <a:ea typeface="+mn-lt"/>
              <a:cs typeface="+mn-lt"/>
            </a:endParaRPr>
          </a:p>
          <a:p>
            <a:pPr marL="0" indent="0">
              <a:buNone/>
            </a:pPr>
            <a:endParaRPr lang="en-US" sz="2400">
              <a:solidFill>
                <a:srgbClr val="0D0D0D"/>
              </a:solidFill>
              <a:ea typeface="+mn-lt"/>
              <a:cs typeface="+mn-lt"/>
            </a:endParaRPr>
          </a:p>
          <a:p>
            <a:pPr marL="0" indent="0">
              <a:buNone/>
            </a:pPr>
            <a:endParaRPr lang="en-US" sz="2400">
              <a:solidFill>
                <a:srgbClr val="0D0D0D"/>
              </a:solidFill>
              <a:ea typeface="+mn-lt"/>
              <a:cs typeface="+mn-lt"/>
            </a:endParaRPr>
          </a:p>
          <a:p>
            <a:pPr marL="0" indent="0">
              <a:buNone/>
            </a:pPr>
            <a:endParaRPr lang="en-US" sz="2400">
              <a:solidFill>
                <a:srgbClr val="0D0D0D"/>
              </a:solidFill>
              <a:ea typeface="+mn-lt"/>
              <a:cs typeface="+mn-lt"/>
            </a:endParaRPr>
          </a:p>
          <a:p>
            <a:pPr marL="0" indent="0">
              <a:buNone/>
            </a:pPr>
            <a:endParaRPr lang="en-US" sz="2400">
              <a:solidFill>
                <a:srgbClr val="0D0D0D"/>
              </a:solidFill>
              <a:ea typeface="+mn-lt"/>
              <a:cs typeface="+mn-lt"/>
            </a:endParaRPr>
          </a:p>
          <a:p>
            <a:pPr marL="0" indent="0">
              <a:buNone/>
            </a:pPr>
            <a:endParaRPr lang="en-US" sz="2400">
              <a:solidFill>
                <a:srgbClr val="0D0D0D"/>
              </a:solidFill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D0D0D"/>
                </a:solidFill>
                <a:ea typeface="+mn-lt"/>
                <a:cs typeface="+mn-lt"/>
              </a:rPr>
              <a:t>Primary Goal :</a:t>
            </a:r>
            <a:endParaRPr lang="en-US" sz="2400">
              <a:solidFill>
                <a:srgbClr val="000000"/>
              </a:solidFill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D0D0D"/>
                </a:solidFill>
                <a:ea typeface="+mn-lt"/>
                <a:cs typeface="+mn-lt"/>
              </a:rPr>
              <a:t>Developing a CBIR system capable of retrieving images based on visual content.</a:t>
            </a:r>
            <a:endParaRPr lang="en-US" sz="2400"/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39D6DA-3A86-5A0C-3505-9BC757D7B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6124" y="2931362"/>
            <a:ext cx="4794131" cy="2389877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A00275C9-8A0F-6EDB-C3BE-25EF492C10E0}"/>
              </a:ext>
            </a:extLst>
          </p:cNvPr>
          <p:cNvSpPr txBox="1"/>
          <p:nvPr/>
        </p:nvSpPr>
        <p:spPr>
          <a:xfrm>
            <a:off x="4375897" y="5356412"/>
            <a:ext cx="368393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400">
                <a:ea typeface="+mn-lt"/>
                <a:cs typeface="+mn-lt"/>
              </a:rPr>
              <a:t>Figure 1.1:</a:t>
            </a:r>
            <a:r>
              <a:rPr lang="it-IT" sz="1400" i="1">
                <a:ea typeface="+mn-lt"/>
                <a:cs typeface="+mn-lt"/>
              </a:rPr>
              <a:t> Architecture of CBIR system</a:t>
            </a:r>
            <a:endParaRPr lang="it-IT" sz="1400" i="1"/>
          </a:p>
        </p:txBody>
      </p:sp>
    </p:spTree>
    <p:extLst>
      <p:ext uri="{BB962C8B-B14F-4D97-AF65-F5344CB8AC3E}">
        <p14:creationId xmlns:p14="http://schemas.microsoft.com/office/powerpoint/2010/main" val="2209184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AF567-F49B-597F-1CDD-983B64540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haroni"/>
                <a:cs typeface="Angsana New"/>
              </a:rPr>
              <a:t>Applications of CBIR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92571-46CD-E542-8B04-88EC48A3E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40875"/>
            <a:ext cx="10952629" cy="42360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/>
              <a:t>There are various applications of CBIR used to solve real-world problems. Some of them are listed below.</a:t>
            </a:r>
          </a:p>
          <a:p>
            <a:r>
              <a:rPr lang="en-US" sz="2400">
                <a:solidFill>
                  <a:srgbClr val="0D0D0D"/>
                </a:solidFill>
                <a:ea typeface="+mn-lt"/>
                <a:cs typeface="+mn-lt"/>
              </a:rPr>
              <a:t>Art Collections Management</a:t>
            </a:r>
          </a:p>
          <a:p>
            <a:pPr marL="0" indent="0" algn="just">
              <a:buNone/>
            </a:pPr>
            <a:r>
              <a:rPr lang="en-US" sz="1500">
                <a:latin typeface="Arial"/>
                <a:ea typeface="+mn-lt"/>
                <a:cs typeface="Arial"/>
              </a:rPr>
              <a:t>CBIR systems can assist art curators and historians in managing large art collections by facilitating the search  for artworks based on visual similarities, styles, or attributes.</a:t>
            </a:r>
            <a:r>
              <a:rPr lang="en-US" sz="1500">
                <a:solidFill>
                  <a:srgbClr val="000000"/>
                </a:solidFill>
                <a:latin typeface="Arial"/>
                <a:ea typeface="+mn-lt"/>
                <a:cs typeface="Arial"/>
              </a:rPr>
              <a:t> </a:t>
            </a:r>
            <a:endParaRPr lang="en-US" sz="1500">
              <a:solidFill>
                <a:srgbClr val="0D0D0D"/>
              </a:solidFill>
              <a:ea typeface="+mn-lt"/>
              <a:cs typeface="+mn-lt"/>
            </a:endParaRPr>
          </a:p>
          <a:p>
            <a:r>
              <a:rPr lang="en-US" sz="2400">
                <a:solidFill>
                  <a:srgbClr val="0D0D0D"/>
                </a:solidFill>
                <a:ea typeface="+mn-lt"/>
                <a:cs typeface="+mn-lt"/>
              </a:rPr>
              <a:t>Medical Imaging Analysis</a:t>
            </a:r>
            <a:endParaRPr lang="en-US" sz="240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400">
                <a:solidFill>
                  <a:srgbClr val="000000"/>
                </a:solidFill>
                <a:latin typeface="Arial"/>
                <a:ea typeface="+mn-lt"/>
                <a:cs typeface="Arial"/>
              </a:rPr>
              <a:t>In the field of medical imaging, CBIR systems aid healthcare professionals in diagnosing diseases, planning treatments, and research.</a:t>
            </a:r>
            <a:endParaRPr lang="en-US" sz="1400">
              <a:solidFill>
                <a:srgbClr val="0D0D0D"/>
              </a:solidFill>
              <a:ea typeface="+mn-lt"/>
              <a:cs typeface="+mn-lt"/>
            </a:endParaRPr>
          </a:p>
          <a:p>
            <a:r>
              <a:rPr lang="en-US" sz="2400">
                <a:solidFill>
                  <a:srgbClr val="0D0D0D"/>
                </a:solidFill>
                <a:ea typeface="+mn-lt"/>
                <a:cs typeface="+mn-lt"/>
              </a:rPr>
              <a:t>Satellite Imagery Analysis</a:t>
            </a:r>
            <a:endParaRPr lang="en-US" sz="240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400">
                <a:solidFill>
                  <a:srgbClr val="000000"/>
                </a:solidFill>
                <a:latin typeface="Arial"/>
                <a:cs typeface="Arial"/>
              </a:rPr>
              <a:t>CBIR systems play a crucial role in satellite imagery analysis for various applications, including urban planning, environmental monitoring, and disaster response. </a:t>
            </a:r>
            <a:endParaRPr lang="en-US" sz="1400">
              <a:solidFill>
                <a:srgbClr val="0D0D0D"/>
              </a:solidFill>
            </a:endParaRP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741011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90CCB-0A70-C20F-1643-C3E897730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haroni"/>
                <a:cs typeface="Angsana New"/>
              </a:rPr>
              <a:t>Approach and Implementation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F942D7-5D31-7661-AE42-29A58B7F1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sz="1800">
              <a:latin typeface="Arial"/>
              <a:cs typeface="Arial"/>
            </a:endParaRPr>
          </a:p>
          <a:p>
            <a:r>
              <a:rPr lang="en-US" sz="2400" b="1">
                <a:latin typeface="Arial"/>
                <a:cs typeface="Arial"/>
              </a:rPr>
              <a:t>CBIR System Development</a:t>
            </a:r>
            <a:endParaRPr lang="en-US" sz="2400">
              <a:latin typeface="Arial"/>
              <a:cs typeface="Arial"/>
            </a:endParaRPr>
          </a:p>
          <a:p>
            <a:r>
              <a:rPr lang="en-US" sz="2400" b="1">
                <a:latin typeface="Arial"/>
                <a:cs typeface="Arial"/>
              </a:rPr>
              <a:t>Implementation of 'smart' Histograms and distance</a:t>
            </a:r>
            <a:endParaRPr lang="en-US" sz="2400">
              <a:latin typeface="Arial"/>
              <a:cs typeface="Arial"/>
            </a:endParaRPr>
          </a:p>
          <a:p>
            <a:r>
              <a:rPr lang="en-US" sz="2400" b="1">
                <a:latin typeface="Arial"/>
                <a:cs typeface="Arial"/>
              </a:rPr>
              <a:t>Implementation of a second descriptor and distance</a:t>
            </a:r>
            <a:endParaRPr lang="en-US" sz="2400">
              <a:latin typeface="Arial"/>
              <a:cs typeface="Arial"/>
            </a:endParaRPr>
          </a:p>
          <a:p>
            <a:r>
              <a:rPr lang="en-US" sz="2400" b="1">
                <a:latin typeface="Arial"/>
                <a:cs typeface="Arial"/>
              </a:rPr>
              <a:t>Descriptors Combination</a:t>
            </a:r>
            <a:endParaRPr lang="en-US" sz="2400">
              <a:latin typeface="Arial"/>
              <a:cs typeface="Arial"/>
            </a:endParaRPr>
          </a:p>
          <a:p>
            <a:r>
              <a:rPr lang="en-US" sz="2400" b="1">
                <a:latin typeface="Arial"/>
                <a:cs typeface="Arial"/>
              </a:rPr>
              <a:t>Implementation Additional CBIR processes</a:t>
            </a:r>
            <a:endParaRPr lang="en-US"/>
          </a:p>
          <a:p>
            <a:endParaRPr lang="en-US" sz="1800">
              <a:latin typeface="Arial"/>
              <a:cs typeface="Arial"/>
            </a:endParaRPr>
          </a:p>
          <a:p>
            <a:r>
              <a:rPr lang="en-US" sz="1800">
                <a:latin typeface="Arial"/>
                <a:cs typeface="Arial"/>
              </a:rPr>
              <a:t>The GitHub repository link: </a:t>
            </a:r>
            <a:r>
              <a:rPr lang="en-US" sz="1800">
                <a:solidFill>
                  <a:srgbClr val="1155CC"/>
                </a:solidFill>
                <a:latin typeface="Arial"/>
                <a:cs typeface="Arial"/>
                <a:hlinkClick r:id="rId2"/>
              </a:rPr>
              <a:t>https://github.com/GaetanoSaviano/Non-TextualDataExtractor</a:t>
            </a:r>
            <a:br>
              <a:rPr lang="en-US"/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29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84C602-CF61-7737-0463-9A91A108D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6644"/>
            <a:ext cx="6319746" cy="25901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/>
              <a:t>Dataset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2D7FBA-64BD-2999-EABF-F8ED6CAA0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6951" y="2888081"/>
            <a:ext cx="2144370" cy="32132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A0561B4-13C9-12DB-EC08-A60C4711C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3837" y="3695292"/>
            <a:ext cx="3596889" cy="2410448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FC9810F-37BC-8949-C87E-1D02348B07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264689" y="3609028"/>
            <a:ext cx="3740663" cy="24967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7EBF7A-4F1E-8E0B-F897-E83BC8BA93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4226" y="1092680"/>
            <a:ext cx="3492943" cy="23291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CFE394-FBC8-ABA6-234B-209A8EF825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22579" y="1148032"/>
            <a:ext cx="3940654" cy="2218426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BFA9404F-22B6-0E33-459C-2676B551DE7D}"/>
              </a:ext>
            </a:extLst>
          </p:cNvPr>
          <p:cNvSpPr txBox="1"/>
          <p:nvPr/>
        </p:nvSpPr>
        <p:spPr>
          <a:xfrm>
            <a:off x="5149103" y="6208058"/>
            <a:ext cx="311243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400">
                <a:ea typeface="+mn-lt"/>
                <a:cs typeface="+mn-lt"/>
              </a:rPr>
              <a:t>Figure 1.2: </a:t>
            </a:r>
            <a:r>
              <a:rPr lang="it-IT" sz="1400" i="1" err="1">
                <a:ea typeface="+mn-lt"/>
                <a:cs typeface="+mn-lt"/>
              </a:rPr>
              <a:t>Italy</a:t>
            </a:r>
            <a:r>
              <a:rPr lang="it-IT" sz="1400" i="1">
                <a:ea typeface="+mn-lt"/>
                <a:cs typeface="+mn-lt"/>
              </a:rPr>
              <a:t> dataset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62455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3761EB98-E0C4-4B95-984A-E7D9DFAD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CD8843-7D6B-4240-9939-D9C8C4BB6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1" cy="1795655"/>
          </a:xfrm>
        </p:spPr>
        <p:txBody>
          <a:bodyPr>
            <a:normAutofit/>
          </a:bodyPr>
          <a:lstStyle/>
          <a:p>
            <a:r>
              <a:rPr lang="en-US">
                <a:latin typeface="Aharoni"/>
                <a:cs typeface="Angsana New"/>
              </a:rPr>
              <a:t>Color Space and Color Histograms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78B847C-2183-E894-5E19-A66B6388C4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4944092"/>
              </p:ext>
            </p:extLst>
          </p:nvPr>
        </p:nvGraphicFramePr>
        <p:xfrm>
          <a:off x="838200" y="4800590"/>
          <a:ext cx="10515600" cy="20521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22" name="Picture 221">
            <a:extLst>
              <a:ext uri="{FF2B5EF4-FFF2-40B4-BE49-F238E27FC236}">
                <a16:creationId xmlns:a16="http://schemas.microsoft.com/office/drawing/2014/main" id="{735B24C0-5008-2FD5-A43F-759AB2A447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95912" y="2142825"/>
            <a:ext cx="3965276" cy="2566698"/>
          </a:xfrm>
          <a:prstGeom prst="rect">
            <a:avLst/>
          </a:prstGeom>
        </p:spPr>
      </p:pic>
      <p:pic>
        <p:nvPicPr>
          <p:cNvPr id="233" name="Picture 232">
            <a:extLst>
              <a:ext uri="{FF2B5EF4-FFF2-40B4-BE49-F238E27FC236}">
                <a16:creationId xmlns:a16="http://schemas.microsoft.com/office/drawing/2014/main" id="{365019C0-3722-A66F-E15D-DBB6655B24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98218" y="2010382"/>
            <a:ext cx="5448661" cy="2709954"/>
          </a:xfrm>
          <a:prstGeom prst="rect">
            <a:avLst/>
          </a:prstGeom>
        </p:spPr>
      </p:pic>
      <p:sp>
        <p:nvSpPr>
          <p:cNvPr id="332" name="CasellaDiTesto 331">
            <a:extLst>
              <a:ext uri="{FF2B5EF4-FFF2-40B4-BE49-F238E27FC236}">
                <a16:creationId xmlns:a16="http://schemas.microsoft.com/office/drawing/2014/main" id="{CE3B405E-96B6-CA4B-C7F9-9908A347CD25}"/>
              </a:ext>
            </a:extLst>
          </p:cNvPr>
          <p:cNvSpPr txBox="1"/>
          <p:nvPr/>
        </p:nvSpPr>
        <p:spPr>
          <a:xfrm>
            <a:off x="3629556" y="4796116"/>
            <a:ext cx="419940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400">
                <a:ea typeface="+mn-lt"/>
                <a:cs typeface="+mn-lt"/>
              </a:rPr>
              <a:t>Figure 1.3: </a:t>
            </a:r>
            <a:r>
              <a:rPr lang="it-IT" sz="1400" i="1">
                <a:ea typeface="+mn-lt"/>
                <a:cs typeface="+mn-lt"/>
              </a:rPr>
              <a:t>image and </a:t>
            </a:r>
            <a:r>
              <a:rPr lang="it-IT" sz="1400" i="1" err="1">
                <a:ea typeface="+mn-lt"/>
                <a:cs typeface="+mn-lt"/>
              </a:rPr>
              <a:t>corresponding</a:t>
            </a:r>
            <a:r>
              <a:rPr lang="it-IT" sz="1400" i="1">
                <a:ea typeface="+mn-lt"/>
                <a:cs typeface="+mn-lt"/>
              </a:rPr>
              <a:t> </a:t>
            </a:r>
            <a:r>
              <a:rPr lang="it-IT" sz="1400" i="1" err="1">
                <a:ea typeface="+mn-lt"/>
                <a:cs typeface="+mn-lt"/>
              </a:rPr>
              <a:t>histogram</a:t>
            </a:r>
            <a:endParaRPr lang="it-IT" sz="1400" i="1" err="1"/>
          </a:p>
        </p:txBody>
      </p:sp>
    </p:spTree>
    <p:extLst>
      <p:ext uri="{BB962C8B-B14F-4D97-AF65-F5344CB8AC3E}">
        <p14:creationId xmlns:p14="http://schemas.microsoft.com/office/powerpoint/2010/main" val="233528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F3F19-29EB-DE39-8543-F6B6CC6FC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latin typeface="Aharoni"/>
                <a:cs typeface="Angsana New"/>
              </a:rPr>
              <a:t>Descriptor Generation and Distance Management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A6CF34-C4CB-A056-ADF4-110EE1CC4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2308"/>
            <a:ext cx="7400365" cy="4661910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2400">
                <a:latin typeface="Arial"/>
                <a:cs typeface="Arial"/>
              </a:rPr>
              <a:t>Systems extract vectors of features from images and use speciﬁc metrics for comparing them. </a:t>
            </a:r>
            <a:r>
              <a:rPr lang="en-US" sz="2400">
                <a:latin typeface="Arial"/>
                <a:ea typeface="+mn-lt"/>
                <a:cs typeface="+mn-lt"/>
              </a:rPr>
              <a:t>Once we have the descriptor, we had to choose a distance to compare instances and get the most similar ones in the color dimension.</a:t>
            </a:r>
          </a:p>
          <a:p>
            <a:r>
              <a:rPr lang="en-US" sz="2400">
                <a:latin typeface="Arial"/>
                <a:cs typeface="Arial"/>
              </a:rPr>
              <a:t>As a secondary descriptor we used the Harris </a:t>
            </a:r>
            <a:r>
              <a:rPr lang="en-US" sz="2400">
                <a:latin typeface="Arial"/>
                <a:ea typeface="+mn-lt"/>
                <a:cs typeface="+mn-lt"/>
              </a:rPr>
              <a:t>Corner </a:t>
            </a:r>
            <a:r>
              <a:rPr lang="en-US" sz="2400" err="1">
                <a:latin typeface="Arial"/>
                <a:ea typeface="+mn-lt"/>
                <a:cs typeface="+mn-lt"/>
              </a:rPr>
              <a:t>Dectector</a:t>
            </a:r>
            <a:r>
              <a:rPr lang="en-US" sz="2400">
                <a:latin typeface="Arial"/>
                <a:ea typeface="+mn-lt"/>
                <a:cs typeface="+mn-lt"/>
              </a:rPr>
              <a:t> </a:t>
            </a:r>
            <a:r>
              <a:rPr lang="en-US" sz="2400">
                <a:solidFill>
                  <a:srgbClr val="000000"/>
                </a:solidFill>
                <a:latin typeface="Arial"/>
                <a:ea typeface="+mn-lt"/>
                <a:cs typeface="+mn-lt"/>
              </a:rPr>
              <a:t>which </a:t>
            </a:r>
            <a:r>
              <a:rPr lang="en-US" sz="2400">
                <a:solidFill>
                  <a:srgbClr val="0D0D0D"/>
                </a:solidFill>
                <a:latin typeface="Arial"/>
                <a:ea typeface="+mn-lt"/>
                <a:cs typeface="+mn-lt"/>
              </a:rPr>
              <a:t>is a widely utilized computer vision technique designed to identify key interest points within an image by leveraging local intensity variations, used to </a:t>
            </a:r>
            <a:r>
              <a:rPr lang="en-US" sz="2400">
                <a:solidFill>
                  <a:srgbClr val="444444"/>
                </a:solidFill>
                <a:latin typeface="Arial"/>
                <a:ea typeface="+mn-lt"/>
                <a:cs typeface="+mn-lt"/>
              </a:rPr>
              <a:t>detect discriminating features in an image</a:t>
            </a:r>
            <a:r>
              <a:rPr lang="en-US" sz="2400" b="1" i="1">
                <a:solidFill>
                  <a:srgbClr val="444444"/>
                </a:solidFill>
                <a:latin typeface="Arial"/>
                <a:ea typeface="+mn-lt"/>
                <a:cs typeface="+mn-lt"/>
              </a:rPr>
              <a:t>. </a:t>
            </a:r>
            <a:r>
              <a:rPr lang="en-US" sz="2400">
                <a:solidFill>
                  <a:srgbClr val="444444"/>
                </a:solidFill>
                <a:latin typeface="Arial"/>
                <a:ea typeface="+mn-lt"/>
                <a:cs typeface="+mn-lt"/>
              </a:rPr>
              <a:t>The features should be reasonably invariant to translation, rotation, and illumination</a:t>
            </a:r>
            <a:r>
              <a:rPr lang="en-US" sz="1400">
                <a:solidFill>
                  <a:srgbClr val="444444"/>
                </a:solidFill>
                <a:latin typeface="Arial"/>
                <a:ea typeface="+mn-lt"/>
                <a:cs typeface="+mn-lt"/>
              </a:rPr>
              <a:t>.</a:t>
            </a:r>
            <a:endParaRPr lang="en-US" sz="1400" b="1">
              <a:solidFill>
                <a:srgbClr val="444444"/>
              </a:solidFill>
              <a:latin typeface="Arial"/>
              <a:ea typeface="+mn-lt"/>
              <a:cs typeface="+mn-lt"/>
            </a:endParaRPr>
          </a:p>
        </p:txBody>
      </p:sp>
      <p:pic>
        <p:nvPicPr>
          <p:cNvPr id="5" name="Immagine 4" descr="OpenCV: Harris Corner Detection">
            <a:extLst>
              <a:ext uri="{FF2B5EF4-FFF2-40B4-BE49-F238E27FC236}">
                <a16:creationId xmlns:a16="http://schemas.microsoft.com/office/drawing/2014/main" id="{0B1F88AA-31E4-A492-E266-93BA046FA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3194" y="2423071"/>
            <a:ext cx="3000935" cy="2964359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2CC0A7F6-03D2-B2F0-D4EB-06DF0BDEB986}"/>
              </a:ext>
            </a:extLst>
          </p:cNvPr>
          <p:cNvSpPr txBox="1"/>
          <p:nvPr/>
        </p:nvSpPr>
        <p:spPr>
          <a:xfrm>
            <a:off x="8522073" y="5490882"/>
            <a:ext cx="311243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400">
                <a:ea typeface="+mn-lt"/>
                <a:cs typeface="+mn-lt"/>
              </a:rPr>
              <a:t>Figure 1.4: </a:t>
            </a:r>
            <a:r>
              <a:rPr lang="it-IT" sz="1400" i="1">
                <a:ea typeface="+mn-lt"/>
                <a:cs typeface="+mn-lt"/>
              </a:rPr>
              <a:t>Harris Corner </a:t>
            </a:r>
            <a:r>
              <a:rPr lang="it-IT" sz="1400" i="1" err="1">
                <a:ea typeface="+mn-lt"/>
                <a:cs typeface="+mn-lt"/>
              </a:rPr>
              <a:t>Detection</a:t>
            </a:r>
            <a:endParaRPr lang="it-IT" err="1"/>
          </a:p>
        </p:txBody>
      </p:sp>
    </p:spTree>
    <p:extLst>
      <p:ext uri="{BB962C8B-B14F-4D97-AF65-F5344CB8AC3E}">
        <p14:creationId xmlns:p14="http://schemas.microsoft.com/office/powerpoint/2010/main" val="3606060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660A75B-943F-4CD8-2633-75FB7C23A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err="1">
                <a:latin typeface="Aharoni"/>
                <a:cs typeface="Angsana New"/>
              </a:rPr>
              <a:t>Implementation</a:t>
            </a:r>
            <a:r>
              <a:rPr lang="it-IT">
                <a:latin typeface="Aharoni"/>
                <a:cs typeface="Angsana New"/>
              </a:rPr>
              <a:t> of </a:t>
            </a:r>
            <a:r>
              <a:rPr lang="it-IT" err="1">
                <a:latin typeface="Aharoni"/>
                <a:cs typeface="Angsana New"/>
              </a:rPr>
              <a:t>additional</a:t>
            </a:r>
            <a:r>
              <a:rPr lang="it-IT">
                <a:latin typeface="Aharoni"/>
                <a:cs typeface="Angsana New"/>
              </a:rPr>
              <a:t> CBIR </a:t>
            </a:r>
            <a:r>
              <a:rPr lang="it-IT" err="1">
                <a:latin typeface="Aharoni"/>
                <a:cs typeface="Angsana New"/>
              </a:rPr>
              <a:t>processes</a:t>
            </a:r>
            <a:endParaRPr lang="it-IT" err="1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36D1BB8-E064-4427-50EB-713FE09AE4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it-IT" sz="2400">
                <a:latin typeface="Arial"/>
                <a:cs typeface="Arial"/>
              </a:rPr>
              <a:t>In </a:t>
            </a:r>
            <a:r>
              <a:rPr lang="it-IT" sz="2400" err="1">
                <a:latin typeface="Arial"/>
                <a:cs typeface="Arial"/>
              </a:rPr>
              <a:t>order</a:t>
            </a:r>
            <a:r>
              <a:rPr lang="it-IT" sz="2400">
                <a:latin typeface="Arial"/>
                <a:cs typeface="Arial"/>
              </a:rPr>
              <a:t> to make the system </a:t>
            </a:r>
            <a:r>
              <a:rPr lang="it-IT" sz="2400" err="1">
                <a:latin typeface="Arial"/>
                <a:cs typeface="Arial"/>
              </a:rPr>
              <a:t>scalable</a:t>
            </a:r>
            <a:r>
              <a:rPr lang="it-IT" sz="2400">
                <a:latin typeface="Arial"/>
                <a:cs typeface="Arial"/>
              </a:rPr>
              <a:t> </a:t>
            </a:r>
            <a:r>
              <a:rPr lang="it-IT" sz="2400" err="1">
                <a:latin typeface="Arial"/>
                <a:cs typeface="Arial"/>
              </a:rPr>
              <a:t>we</a:t>
            </a:r>
            <a:r>
              <a:rPr lang="it-IT" sz="2400">
                <a:latin typeface="Arial"/>
                <a:cs typeface="Arial"/>
              </a:rPr>
              <a:t> </a:t>
            </a:r>
            <a:r>
              <a:rPr lang="it-IT" sz="2400" err="1">
                <a:latin typeface="Arial"/>
                <a:cs typeface="Arial"/>
              </a:rPr>
              <a:t>don’t</a:t>
            </a:r>
            <a:r>
              <a:rPr lang="it-IT" sz="2400">
                <a:latin typeface="Arial"/>
                <a:cs typeface="Arial"/>
              </a:rPr>
              <a:t> store images </a:t>
            </a:r>
            <a:r>
              <a:rPr lang="it-IT" sz="2400" err="1">
                <a:latin typeface="Arial"/>
                <a:cs typeface="Arial"/>
              </a:rPr>
              <a:t>themselves</a:t>
            </a:r>
            <a:r>
              <a:rPr lang="it-IT" sz="2400">
                <a:latin typeface="Arial"/>
                <a:cs typeface="Arial"/>
              </a:rPr>
              <a:t> </a:t>
            </a:r>
            <a:r>
              <a:rPr lang="it-IT" sz="2400" err="1">
                <a:latin typeface="Arial"/>
                <a:cs typeface="Arial"/>
              </a:rPr>
              <a:t>but</a:t>
            </a:r>
            <a:r>
              <a:rPr lang="it-IT" sz="2400">
                <a:latin typeface="Arial"/>
                <a:cs typeface="Arial"/>
              </a:rPr>
              <a:t> the </a:t>
            </a:r>
            <a:r>
              <a:rPr lang="it-IT" sz="2400" err="1">
                <a:latin typeface="Arial"/>
                <a:cs typeface="Arial"/>
              </a:rPr>
              <a:t>descriptors</a:t>
            </a:r>
            <a:r>
              <a:rPr lang="it-IT" sz="2400">
                <a:latin typeface="Arial"/>
                <a:cs typeface="Arial"/>
              </a:rPr>
              <a:t> of </a:t>
            </a:r>
            <a:r>
              <a:rPr lang="it-IT" sz="2400" err="1">
                <a:latin typeface="Arial"/>
                <a:cs typeface="Arial"/>
              </a:rPr>
              <a:t>every</a:t>
            </a:r>
            <a:r>
              <a:rPr lang="it-IT" sz="2400">
                <a:latin typeface="Arial"/>
                <a:cs typeface="Arial"/>
              </a:rPr>
              <a:t> image (</a:t>
            </a:r>
            <a:r>
              <a:rPr lang="it-IT" sz="2400" err="1">
                <a:latin typeface="Arial"/>
                <a:cs typeface="Arial"/>
              </a:rPr>
              <a:t>identified</a:t>
            </a:r>
            <a:r>
              <a:rPr lang="it-IT" sz="2400">
                <a:latin typeface="Arial"/>
                <a:cs typeface="Arial"/>
              </a:rPr>
              <a:t> by </a:t>
            </a:r>
            <a:r>
              <a:rPr lang="it-IT" sz="2400" err="1">
                <a:latin typeface="Arial"/>
                <a:cs typeface="Arial"/>
              </a:rPr>
              <a:t>its</a:t>
            </a:r>
            <a:r>
              <a:rPr lang="it-IT" sz="2400">
                <a:latin typeface="Arial"/>
                <a:cs typeface="Arial"/>
              </a:rPr>
              <a:t> </a:t>
            </a:r>
            <a:r>
              <a:rPr lang="it-IT" sz="2400" err="1">
                <a:latin typeface="Arial"/>
                <a:cs typeface="Arial"/>
              </a:rPr>
              <a:t>unique</a:t>
            </a:r>
            <a:r>
              <a:rPr lang="it-IT" sz="2400">
                <a:latin typeface="Arial"/>
                <a:cs typeface="Arial"/>
              </a:rPr>
              <a:t> name) </a:t>
            </a:r>
            <a:r>
              <a:rPr lang="it-IT" sz="2400" err="1">
                <a:latin typeface="Arial"/>
                <a:cs typeface="Arial"/>
              </a:rPr>
              <a:t>into</a:t>
            </a:r>
            <a:r>
              <a:rPr lang="it-IT" sz="2400">
                <a:latin typeface="Arial"/>
                <a:cs typeface="Arial"/>
              </a:rPr>
              <a:t> a .</a:t>
            </a:r>
            <a:r>
              <a:rPr lang="it-IT" sz="2400" i="1" err="1">
                <a:latin typeface="Arial"/>
                <a:cs typeface="Arial"/>
              </a:rPr>
              <a:t>npy</a:t>
            </a:r>
            <a:r>
              <a:rPr lang="it-IT" sz="2400" i="1">
                <a:latin typeface="Arial"/>
                <a:cs typeface="Arial"/>
              </a:rPr>
              <a:t> </a:t>
            </a:r>
            <a:r>
              <a:rPr lang="it-IT" sz="2400">
                <a:latin typeface="Arial"/>
                <a:cs typeface="Arial"/>
              </a:rPr>
              <a:t>file </a:t>
            </a:r>
            <a:r>
              <a:rPr lang="it-IT" sz="2400" err="1">
                <a:latin typeface="Arial"/>
                <a:cs typeface="Arial"/>
              </a:rPr>
              <a:t>which</a:t>
            </a:r>
            <a:r>
              <a:rPr lang="it-IT" sz="2400">
                <a:latin typeface="Arial"/>
                <a:cs typeface="Arial"/>
              </a:rPr>
              <a:t> can be </a:t>
            </a:r>
            <a:r>
              <a:rPr lang="it-IT" sz="2400" err="1">
                <a:latin typeface="Arial"/>
                <a:cs typeface="Arial"/>
              </a:rPr>
              <a:t>easily</a:t>
            </a:r>
            <a:r>
              <a:rPr lang="it-IT" sz="2400">
                <a:latin typeface="Arial"/>
                <a:cs typeface="Arial"/>
              </a:rPr>
              <a:t> </a:t>
            </a:r>
            <a:r>
              <a:rPr lang="it-IT" sz="2400" err="1">
                <a:latin typeface="Arial"/>
                <a:cs typeface="Arial"/>
              </a:rPr>
              <a:t>loaded</a:t>
            </a:r>
            <a:r>
              <a:rPr lang="it-IT" sz="2400">
                <a:latin typeface="Arial"/>
                <a:cs typeface="Arial"/>
              </a:rPr>
              <a:t> </a:t>
            </a:r>
            <a:r>
              <a:rPr lang="it-IT" sz="2400" err="1">
                <a:latin typeface="Arial"/>
                <a:cs typeface="Arial"/>
              </a:rPr>
              <a:t>when</a:t>
            </a:r>
            <a:r>
              <a:rPr lang="it-IT" sz="2400">
                <a:latin typeface="Arial"/>
                <a:cs typeface="Arial"/>
              </a:rPr>
              <a:t> </a:t>
            </a:r>
            <a:r>
              <a:rPr lang="it-IT" sz="2400" err="1">
                <a:latin typeface="Arial"/>
                <a:cs typeface="Arial"/>
              </a:rPr>
              <a:t>starting</a:t>
            </a:r>
            <a:r>
              <a:rPr lang="it-IT" sz="2400">
                <a:latin typeface="Arial"/>
                <a:cs typeface="Arial"/>
              </a:rPr>
              <a:t> the </a:t>
            </a:r>
            <a:r>
              <a:rPr lang="it-IT" sz="2400" err="1">
                <a:latin typeface="Arial"/>
                <a:cs typeface="Arial"/>
              </a:rPr>
              <a:t>program</a:t>
            </a:r>
            <a:r>
              <a:rPr lang="it-IT" sz="2400">
                <a:latin typeface="Arial"/>
                <a:cs typeface="Arial"/>
              </a:rPr>
              <a:t>.</a:t>
            </a:r>
          </a:p>
          <a:p>
            <a:r>
              <a:rPr lang="it-IT" sz="2400">
                <a:latin typeface="Arial"/>
                <a:cs typeface="Arial"/>
              </a:rPr>
              <a:t>New images </a:t>
            </a:r>
            <a:r>
              <a:rPr lang="it-IT" sz="2400" err="1">
                <a:latin typeface="Arial"/>
                <a:cs typeface="Arial"/>
              </a:rPr>
              <a:t>could</a:t>
            </a:r>
            <a:r>
              <a:rPr lang="it-IT" sz="2400">
                <a:latin typeface="Arial"/>
                <a:cs typeface="Arial"/>
              </a:rPr>
              <a:t> be </a:t>
            </a:r>
            <a:r>
              <a:rPr lang="it-IT" sz="2400" err="1">
                <a:latin typeface="Arial"/>
                <a:cs typeface="Arial"/>
              </a:rPr>
              <a:t>added</a:t>
            </a:r>
            <a:r>
              <a:rPr lang="it-IT" sz="2400">
                <a:latin typeface="Arial"/>
                <a:cs typeface="Arial"/>
              </a:rPr>
              <a:t>, for </a:t>
            </a:r>
            <a:r>
              <a:rPr lang="it-IT" sz="2400" err="1">
                <a:latin typeface="Arial"/>
                <a:cs typeface="Arial"/>
              </a:rPr>
              <a:t>that</a:t>
            </a:r>
            <a:r>
              <a:rPr lang="it-IT" sz="2400">
                <a:latin typeface="Arial"/>
                <a:cs typeface="Arial"/>
              </a:rPr>
              <a:t> </a:t>
            </a:r>
            <a:r>
              <a:rPr lang="it-IT" sz="2400" err="1">
                <a:latin typeface="Arial"/>
                <a:cs typeface="Arial"/>
              </a:rPr>
              <a:t>it</a:t>
            </a:r>
            <a:r>
              <a:rPr lang="it-IT" sz="2400">
                <a:latin typeface="Arial"/>
                <a:cs typeface="Arial"/>
              </a:rPr>
              <a:t> just </a:t>
            </a:r>
            <a:r>
              <a:rPr lang="it-IT" sz="2400" err="1">
                <a:latin typeface="Arial"/>
                <a:cs typeface="Arial"/>
              </a:rPr>
              <a:t>need</a:t>
            </a:r>
            <a:r>
              <a:rPr lang="it-IT" sz="2400">
                <a:latin typeface="Arial"/>
                <a:cs typeface="Arial"/>
              </a:rPr>
              <a:t> to </a:t>
            </a:r>
            <a:r>
              <a:rPr lang="it-IT" sz="2400" err="1">
                <a:latin typeface="Arial"/>
                <a:cs typeface="Arial"/>
              </a:rPr>
              <a:t>calculate</a:t>
            </a:r>
            <a:r>
              <a:rPr lang="it-IT" sz="2400">
                <a:latin typeface="Arial"/>
                <a:cs typeface="Arial"/>
              </a:rPr>
              <a:t> </a:t>
            </a:r>
            <a:r>
              <a:rPr lang="it-IT" sz="2400" err="1">
                <a:latin typeface="Arial"/>
                <a:cs typeface="Arial"/>
              </a:rPr>
              <a:t>its</a:t>
            </a:r>
            <a:r>
              <a:rPr lang="it-IT" sz="2400">
                <a:latin typeface="Arial"/>
                <a:cs typeface="Arial"/>
              </a:rPr>
              <a:t> </a:t>
            </a:r>
            <a:r>
              <a:rPr lang="it-IT" sz="2400" err="1">
                <a:latin typeface="Arial"/>
                <a:cs typeface="Arial"/>
              </a:rPr>
              <a:t>descriptors</a:t>
            </a:r>
            <a:r>
              <a:rPr lang="it-IT" sz="2400">
                <a:latin typeface="Arial"/>
                <a:cs typeface="Arial"/>
              </a:rPr>
              <a:t> and store </a:t>
            </a:r>
            <a:r>
              <a:rPr lang="it-IT" sz="2400" err="1">
                <a:latin typeface="Arial"/>
                <a:cs typeface="Arial"/>
              </a:rPr>
              <a:t>them</a:t>
            </a:r>
            <a:r>
              <a:rPr lang="it-IT" sz="2400">
                <a:latin typeface="Arial"/>
                <a:cs typeface="Arial"/>
              </a:rPr>
              <a:t> in the file.</a:t>
            </a:r>
          </a:p>
          <a:p>
            <a:r>
              <a:rPr lang="it-IT" sz="2400" err="1">
                <a:latin typeface="Arial"/>
                <a:cs typeface="Arial"/>
              </a:rPr>
              <a:t>This</a:t>
            </a:r>
            <a:r>
              <a:rPr lang="it-IT" sz="2400" i="1">
                <a:latin typeface="Arial"/>
                <a:cs typeface="Arial"/>
              </a:rPr>
              <a:t> </a:t>
            </a:r>
            <a:r>
              <a:rPr lang="it-IT" sz="2400" i="1" err="1">
                <a:latin typeface="Arial"/>
                <a:cs typeface="Arial"/>
              </a:rPr>
              <a:t>search</a:t>
            </a:r>
            <a:r>
              <a:rPr lang="it-IT" sz="2400">
                <a:latin typeface="Arial"/>
                <a:cs typeface="Arial"/>
              </a:rPr>
              <a:t> </a:t>
            </a:r>
            <a:r>
              <a:rPr lang="it-IT" sz="2400" err="1">
                <a:latin typeface="Arial"/>
                <a:cs typeface="Arial"/>
              </a:rPr>
              <a:t>function</a:t>
            </a:r>
            <a:r>
              <a:rPr lang="it-IT" sz="2400">
                <a:latin typeface="Arial"/>
                <a:cs typeface="Arial"/>
              </a:rPr>
              <a:t> </a:t>
            </a:r>
            <a:r>
              <a:rPr lang="it-IT" sz="2400" err="1">
                <a:latin typeface="Arial"/>
                <a:cs typeface="Arial"/>
              </a:rPr>
              <a:t>performs</a:t>
            </a:r>
            <a:r>
              <a:rPr lang="it-IT" sz="2400">
                <a:latin typeface="Arial"/>
                <a:cs typeface="Arial"/>
              </a:rPr>
              <a:t> image </a:t>
            </a:r>
            <a:r>
              <a:rPr lang="it-IT" sz="2400" err="1">
                <a:latin typeface="Arial"/>
                <a:cs typeface="Arial"/>
              </a:rPr>
              <a:t>similarity</a:t>
            </a:r>
            <a:r>
              <a:rPr lang="it-IT" sz="2400">
                <a:latin typeface="Arial"/>
                <a:cs typeface="Arial"/>
              </a:rPr>
              <a:t> </a:t>
            </a:r>
            <a:r>
              <a:rPr lang="it-IT" sz="2400" err="1">
                <a:latin typeface="Arial"/>
                <a:cs typeface="Arial"/>
              </a:rPr>
              <a:t>search</a:t>
            </a:r>
            <a:r>
              <a:rPr lang="it-IT" sz="2400">
                <a:latin typeface="Arial"/>
                <a:cs typeface="Arial"/>
              </a:rPr>
              <a:t> </a:t>
            </a:r>
            <a:r>
              <a:rPr lang="it-IT" sz="2400" err="1">
                <a:latin typeface="Arial"/>
                <a:cs typeface="Arial"/>
              </a:rPr>
              <a:t>using</a:t>
            </a:r>
            <a:r>
              <a:rPr lang="it-IT" sz="2400">
                <a:latin typeface="Arial"/>
                <a:cs typeface="Arial"/>
              </a:rPr>
              <a:t> a </a:t>
            </a:r>
            <a:r>
              <a:rPr lang="it-IT" sz="2400" err="1">
                <a:latin typeface="Arial"/>
                <a:cs typeface="Arial"/>
              </a:rPr>
              <a:t>descriptor</a:t>
            </a:r>
            <a:r>
              <a:rPr lang="it-IT" sz="2400">
                <a:latin typeface="Arial"/>
                <a:cs typeface="Arial"/>
              </a:rPr>
              <a:t> database. This </a:t>
            </a:r>
            <a:r>
              <a:rPr lang="it-IT" sz="2400" err="1">
                <a:latin typeface="Arial"/>
                <a:cs typeface="Arial"/>
              </a:rPr>
              <a:t>function</a:t>
            </a:r>
            <a:r>
              <a:rPr lang="it-IT" sz="2400">
                <a:latin typeface="Arial"/>
                <a:cs typeface="Arial"/>
              </a:rPr>
              <a:t> </a:t>
            </a:r>
            <a:r>
              <a:rPr lang="it-IT" sz="2400" err="1">
                <a:latin typeface="Arial"/>
                <a:cs typeface="Arial"/>
              </a:rPr>
              <a:t>effectively</a:t>
            </a:r>
            <a:r>
              <a:rPr lang="it-IT" sz="2400">
                <a:latin typeface="Arial"/>
                <a:cs typeface="Arial"/>
              </a:rPr>
              <a:t> </a:t>
            </a:r>
            <a:r>
              <a:rPr lang="it-IT" sz="2400" err="1">
                <a:latin typeface="Arial"/>
                <a:cs typeface="Arial"/>
              </a:rPr>
              <a:t>implements</a:t>
            </a:r>
            <a:r>
              <a:rPr lang="it-IT" sz="2400">
                <a:latin typeface="Arial"/>
                <a:cs typeface="Arial"/>
              </a:rPr>
              <a:t> an image </a:t>
            </a:r>
            <a:r>
              <a:rPr lang="it-IT" sz="2400" err="1">
                <a:latin typeface="Arial"/>
                <a:cs typeface="Arial"/>
              </a:rPr>
              <a:t>similarity</a:t>
            </a:r>
            <a:r>
              <a:rPr lang="it-IT" sz="2400">
                <a:latin typeface="Arial"/>
                <a:cs typeface="Arial"/>
              </a:rPr>
              <a:t> </a:t>
            </a:r>
            <a:r>
              <a:rPr lang="it-IT" sz="2400" err="1">
                <a:latin typeface="Arial"/>
                <a:cs typeface="Arial"/>
              </a:rPr>
              <a:t>search</a:t>
            </a:r>
            <a:r>
              <a:rPr lang="it-IT" sz="2400">
                <a:latin typeface="Arial"/>
                <a:cs typeface="Arial"/>
              </a:rPr>
              <a:t> </a:t>
            </a:r>
            <a:r>
              <a:rPr lang="it-IT" sz="2400" err="1">
                <a:latin typeface="Arial"/>
                <a:cs typeface="Arial"/>
              </a:rPr>
              <a:t>process</a:t>
            </a:r>
            <a:r>
              <a:rPr lang="it-IT" sz="2400">
                <a:latin typeface="Arial"/>
                <a:cs typeface="Arial"/>
              </a:rPr>
              <a:t> </a:t>
            </a:r>
            <a:r>
              <a:rPr lang="it-IT" sz="2400" err="1">
                <a:latin typeface="Arial"/>
                <a:cs typeface="Arial"/>
              </a:rPr>
              <a:t>using</a:t>
            </a:r>
            <a:r>
              <a:rPr lang="it-IT" sz="2400">
                <a:latin typeface="Arial"/>
                <a:cs typeface="Arial"/>
              </a:rPr>
              <a:t> color and Harris </a:t>
            </a:r>
            <a:r>
              <a:rPr lang="it-IT" sz="2400" err="1">
                <a:latin typeface="Arial"/>
                <a:cs typeface="Arial"/>
              </a:rPr>
              <a:t>descriptors</a:t>
            </a:r>
            <a:r>
              <a:rPr lang="it-IT" sz="2400">
                <a:latin typeface="Arial"/>
                <a:cs typeface="Arial"/>
              </a:rPr>
              <a:t>, </a:t>
            </a:r>
            <a:r>
              <a:rPr lang="it-IT" sz="2400" err="1">
                <a:latin typeface="Arial"/>
                <a:cs typeface="Arial"/>
              </a:rPr>
              <a:t>aligned</a:t>
            </a:r>
            <a:r>
              <a:rPr lang="it-IT" sz="2400">
                <a:latin typeface="Arial"/>
                <a:cs typeface="Arial"/>
              </a:rPr>
              <a:t> with the concept of Content-</a:t>
            </a:r>
            <a:r>
              <a:rPr lang="it-IT" sz="2400" err="1">
                <a:latin typeface="Arial"/>
                <a:cs typeface="Arial"/>
              </a:rPr>
              <a:t>Based</a:t>
            </a:r>
            <a:r>
              <a:rPr lang="it-IT" sz="2400">
                <a:latin typeface="Arial"/>
                <a:cs typeface="Arial"/>
              </a:rPr>
              <a:t> Image </a:t>
            </a:r>
            <a:r>
              <a:rPr lang="it-IT" sz="2400" err="1">
                <a:latin typeface="Arial"/>
                <a:cs typeface="Arial"/>
              </a:rPr>
              <a:t>Retrieval</a:t>
            </a:r>
            <a:r>
              <a:rPr lang="it-IT" sz="2400">
                <a:latin typeface="Arial"/>
                <a:cs typeface="Arial"/>
              </a:rPr>
              <a:t> (CBIR).</a:t>
            </a:r>
          </a:p>
        </p:txBody>
      </p:sp>
    </p:spTree>
    <p:extLst>
      <p:ext uri="{BB962C8B-B14F-4D97-AF65-F5344CB8AC3E}">
        <p14:creationId xmlns:p14="http://schemas.microsoft.com/office/powerpoint/2010/main" val="840552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24F08E-DE8B-760F-F1D4-52BC20191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6644"/>
            <a:ext cx="5938746" cy="25901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/>
              <a:t>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02C6CE-2163-FC7D-D69C-878AC9225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084" y="2367402"/>
            <a:ext cx="2903974" cy="2173209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CC090F8-D913-5E0F-2510-940F2BDBFF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39223" y="4344025"/>
            <a:ext cx="2922845" cy="211771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52F44277-8730-CCD1-1A99-F6E4801D519A}"/>
              </a:ext>
            </a:extLst>
          </p:cNvPr>
          <p:cNvSpPr txBox="1"/>
          <p:nvPr/>
        </p:nvSpPr>
        <p:spPr>
          <a:xfrm>
            <a:off x="3994896" y="6308911"/>
            <a:ext cx="4378697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400">
                <a:ea typeface="+mn-lt"/>
                <a:cs typeface="+mn-lt"/>
              </a:rPr>
              <a:t>Figure 1.6: </a:t>
            </a:r>
            <a:r>
              <a:rPr lang="it-IT" sz="1400" i="1" err="1">
                <a:ea typeface="+mn-lt"/>
                <a:cs typeface="+mn-lt"/>
              </a:rPr>
              <a:t>Results</a:t>
            </a:r>
            <a:r>
              <a:rPr lang="it-IT" sz="1400" i="1">
                <a:ea typeface="+mn-lt"/>
                <a:cs typeface="+mn-lt"/>
              </a:rPr>
              <a:t> </a:t>
            </a:r>
            <a:r>
              <a:rPr lang="it-IT" sz="1400" i="1" err="1">
                <a:ea typeface="+mn-lt"/>
                <a:cs typeface="+mn-lt"/>
              </a:rPr>
              <a:t>produced</a:t>
            </a:r>
            <a:r>
              <a:rPr lang="it-IT" sz="1400" i="1">
                <a:ea typeface="+mn-lt"/>
                <a:cs typeface="+mn-lt"/>
              </a:rPr>
              <a:t> by the CBIR system</a:t>
            </a:r>
            <a:endParaRPr lang="it-IT" err="1"/>
          </a:p>
        </p:txBody>
      </p:sp>
      <p:pic>
        <p:nvPicPr>
          <p:cNvPr id="3" name="Immagine 2" descr="Immagine che contiene cielo, nuvola, schermata, aria aperta&#10;&#10;Descrizione generata automaticamente">
            <a:extLst>
              <a:ext uri="{FF2B5EF4-FFF2-40B4-BE49-F238E27FC236}">
                <a16:creationId xmlns:a16="http://schemas.microsoft.com/office/drawing/2014/main" id="{F7106108-D9E1-3F9E-F6B5-7961621CA4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5470" y="2274795"/>
            <a:ext cx="3025589" cy="2263588"/>
          </a:xfrm>
          <a:prstGeom prst="rect">
            <a:avLst/>
          </a:prstGeom>
        </p:spPr>
      </p:pic>
      <p:pic>
        <p:nvPicPr>
          <p:cNvPr id="7" name="Immagine 6" descr="Immagine che contiene montagna, cielo, natura, aria aperta&#10;&#10;Descrizione generata automaticamente">
            <a:extLst>
              <a:ext uri="{FF2B5EF4-FFF2-40B4-BE49-F238E27FC236}">
                <a16:creationId xmlns:a16="http://schemas.microsoft.com/office/drawing/2014/main" id="{26F1A112-3DB0-1CFF-6F72-8BD0BF07EE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177" y="4437528"/>
            <a:ext cx="2902324" cy="2173942"/>
          </a:xfrm>
          <a:prstGeom prst="rect">
            <a:avLst/>
          </a:prstGeom>
        </p:spPr>
      </p:pic>
      <p:pic>
        <p:nvPicPr>
          <p:cNvPr id="8" name="Immagine 7" descr="Immagine che contiene arte, dipinto, disegno, illustrazione&#10;&#10;Descrizione generata automaticamente">
            <a:extLst>
              <a:ext uri="{FF2B5EF4-FFF2-40B4-BE49-F238E27FC236}">
                <a16:creationId xmlns:a16="http://schemas.microsoft.com/office/drawing/2014/main" id="{D973D00E-B274-02A4-44A5-6D991D95EE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25116" y="4392704"/>
            <a:ext cx="2857502" cy="2151531"/>
          </a:xfrm>
          <a:prstGeom prst="rect">
            <a:avLst/>
          </a:prstGeom>
        </p:spPr>
      </p:pic>
      <p:pic>
        <p:nvPicPr>
          <p:cNvPr id="10" name="Immagine 9" descr="Immagine che contiene mammifero, cane, interno&#10;&#10;Descrizione generata automaticamente">
            <a:extLst>
              <a:ext uri="{FF2B5EF4-FFF2-40B4-BE49-F238E27FC236}">
                <a16:creationId xmlns:a16="http://schemas.microsoft.com/office/drawing/2014/main" id="{E63F5EFB-6780-C57E-53D4-F8660E9E76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21086" y="2185145"/>
            <a:ext cx="1961031" cy="1994648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62A1E08-96F2-3F2B-86C3-862C51E6B6CE}"/>
              </a:ext>
            </a:extLst>
          </p:cNvPr>
          <p:cNvSpPr txBox="1"/>
          <p:nvPr/>
        </p:nvSpPr>
        <p:spPr>
          <a:xfrm>
            <a:off x="5048249" y="1893794"/>
            <a:ext cx="311243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400">
                <a:ea typeface="+mn-lt"/>
                <a:cs typeface="+mn-lt"/>
              </a:rPr>
              <a:t>Figure 1.5: </a:t>
            </a:r>
            <a:r>
              <a:rPr lang="it-IT" sz="1400" i="1">
                <a:ea typeface="+mn-lt"/>
                <a:cs typeface="+mn-lt"/>
              </a:rPr>
              <a:t>Query image</a:t>
            </a:r>
            <a:endParaRPr lang="it-IT" sz="1400" i="1"/>
          </a:p>
        </p:txBody>
      </p:sp>
    </p:spTree>
    <p:extLst>
      <p:ext uri="{BB962C8B-B14F-4D97-AF65-F5344CB8AC3E}">
        <p14:creationId xmlns:p14="http://schemas.microsoft.com/office/powerpoint/2010/main" val="1322732302"/>
      </p:ext>
    </p:extLst>
  </p:cSld>
  <p:clrMapOvr>
    <a:masterClrMapping/>
  </p:clrMapOvr>
</p:sld>
</file>

<file path=ppt/theme/theme1.xml><?xml version="1.0" encoding="utf-8"?>
<a:theme xmlns:a="http://schemas.openxmlformats.org/drawingml/2006/main" name="FadeVTI">
  <a:themeElements>
    <a:clrScheme name="gradient">
      <a:dk1>
        <a:sysClr val="windowText" lastClr="000000"/>
      </a:dk1>
      <a:lt1>
        <a:sysClr val="window" lastClr="FFFFFF"/>
      </a:lt1>
      <a:dk2>
        <a:srgbClr val="203040"/>
      </a:dk2>
      <a:lt2>
        <a:srgbClr val="ECF0F0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DA2A69"/>
      </a:accent6>
      <a:hlink>
        <a:srgbClr val="3E8FF1"/>
      </a:hlink>
      <a:folHlink>
        <a:srgbClr val="939393"/>
      </a:folHlink>
    </a:clrScheme>
    <a:fontScheme name="Custom 49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deVTI" id="{1194088A-B135-4437-9FD8-7466BBC13A13}" vid="{B787DE2F-1995-45D8-A8E2-6B5CC521AC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2" baseType="lpstr">
      <vt:lpstr>FadeVTI</vt:lpstr>
      <vt:lpstr>Implementation of a 'toy'-CBIR</vt:lpstr>
      <vt:lpstr>Introduction</vt:lpstr>
      <vt:lpstr>Applications of CBIR</vt:lpstr>
      <vt:lpstr>Approach and Implementation</vt:lpstr>
      <vt:lpstr>Dataset</vt:lpstr>
      <vt:lpstr>Color Space and Color Histograms</vt:lpstr>
      <vt:lpstr>Descriptor Generation and Distance Management</vt:lpstr>
      <vt:lpstr>Implementation of additional CBIR processes</vt:lpstr>
      <vt:lpstr>Results</vt:lpstr>
      <vt:lpstr>Future Direction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6</cp:revision>
  <dcterms:created xsi:type="dcterms:W3CDTF">2024-02-23T16:24:37Z</dcterms:created>
  <dcterms:modified xsi:type="dcterms:W3CDTF">2024-02-25T15:01:24Z</dcterms:modified>
</cp:coreProperties>
</file>

<file path=docProps/thumbnail.jpeg>
</file>